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18288000" cy="10287000"/>
  <p:notesSz cx="6858000" cy="9144000"/>
  <p:embeddedFontLst>
    <p:embeddedFont>
      <p:font typeface="Lexend Deca" charset="1" panose="00000000000000000000"/>
      <p:regular r:id="rId37"/>
    </p:embeddedFont>
    <p:embeddedFont>
      <p:font typeface="Rubik" charset="1" panose="00000000000000000000"/>
      <p:regular r:id="rId38"/>
    </p:embeddedFont>
    <p:embeddedFont>
      <p:font typeface="Times New Roman Condensed Italics" charset="1" panose="02030506070405090303"/>
      <p:regular r:id="rId39"/>
    </p:embeddedFont>
    <p:embeddedFont>
      <p:font typeface="Oswald" charset="1" panose="00000500000000000000"/>
      <p:regular r:id="rId40"/>
    </p:embeddedFont>
    <p:embeddedFont>
      <p:font typeface="Oswald Bold" charset="1" panose="00000800000000000000"/>
      <p:regular r:id="rId41"/>
    </p:embeddedFont>
    <p:embeddedFont>
      <p:font typeface="Times New Roman Condensed" charset="1" panose="02030506070405020303"/>
      <p:regular r:id="rId42"/>
    </p:embeddedFont>
    <p:embeddedFont>
      <p:font typeface="Arimo" charset="1" panose="020B0604020202020204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benchmarks.ai/cifar-100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embeddings/oleObject1.bin" Type="http://schemas.openxmlformats.org/officeDocument/2006/relationships/oleObject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jpeg" Type="http://schemas.openxmlformats.org/officeDocument/2006/relationships/image"/><Relationship Id="rId4" Target="../media/image12.jpeg" Type="http://schemas.openxmlformats.org/officeDocument/2006/relationships/image"/><Relationship Id="rId5" Target="../media/image13.jpeg" Type="http://schemas.openxmlformats.org/officeDocument/2006/relationships/image"/><Relationship Id="rId6" Target="../media/image14.jpeg" Type="http://schemas.openxmlformats.org/officeDocument/2006/relationships/image"/><Relationship Id="rId7" Target="../media/image15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0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54363" y="7448246"/>
            <a:ext cx="21755848" cy="3620108"/>
            <a:chOff x="0" y="0"/>
            <a:chExt cx="7796805" cy="12973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796805" cy="1297365"/>
            </a:xfrm>
            <a:custGeom>
              <a:avLst/>
              <a:gdLst/>
              <a:ahLst/>
              <a:cxnLst/>
              <a:rect r="r" b="b" t="t" l="l"/>
              <a:pathLst>
                <a:path h="1297365" w="7796805">
                  <a:moveTo>
                    <a:pt x="0" y="0"/>
                  </a:moveTo>
                  <a:lnTo>
                    <a:pt x="7796805" y="0"/>
                  </a:lnTo>
                  <a:lnTo>
                    <a:pt x="7796805" y="1297365"/>
                  </a:lnTo>
                  <a:lnTo>
                    <a:pt x="0" y="1297365"/>
                  </a:ln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7796805" cy="13259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314220" y="5690148"/>
            <a:ext cx="20104489" cy="5523017"/>
          </a:xfrm>
          <a:custGeom>
            <a:avLst/>
            <a:gdLst/>
            <a:ahLst/>
            <a:cxnLst/>
            <a:rect r="r" b="b" t="t" l="l"/>
            <a:pathLst>
              <a:path h="5523017" w="20104489">
                <a:moveTo>
                  <a:pt x="0" y="0"/>
                </a:moveTo>
                <a:lnTo>
                  <a:pt x="20104489" y="0"/>
                </a:lnTo>
                <a:lnTo>
                  <a:pt x="20104489" y="5523017"/>
                </a:lnTo>
                <a:lnTo>
                  <a:pt x="0" y="55230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4363" r="-9035" b="-2056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3078" y="305430"/>
            <a:ext cx="1772010" cy="1772010"/>
          </a:xfrm>
          <a:custGeom>
            <a:avLst/>
            <a:gdLst/>
            <a:ahLst/>
            <a:cxnLst/>
            <a:rect r="r" b="b" t="t" l="l"/>
            <a:pathLst>
              <a:path h="1772010" w="1772010">
                <a:moveTo>
                  <a:pt x="0" y="0"/>
                </a:moveTo>
                <a:lnTo>
                  <a:pt x="1772010" y="0"/>
                </a:lnTo>
                <a:lnTo>
                  <a:pt x="1772010" y="1772011"/>
                </a:lnTo>
                <a:lnTo>
                  <a:pt x="0" y="17720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374752" y="5154444"/>
            <a:ext cx="1441192" cy="1010113"/>
          </a:xfrm>
          <a:custGeom>
            <a:avLst/>
            <a:gdLst/>
            <a:ahLst/>
            <a:cxnLst/>
            <a:rect r="r" b="b" t="t" l="l"/>
            <a:pathLst>
              <a:path h="1010113" w="1441192">
                <a:moveTo>
                  <a:pt x="0" y="0"/>
                </a:moveTo>
                <a:lnTo>
                  <a:pt x="1441191" y="0"/>
                </a:lnTo>
                <a:lnTo>
                  <a:pt x="1441191" y="1010113"/>
                </a:lnTo>
                <a:lnTo>
                  <a:pt x="0" y="1010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09" r="-4290" b="-130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042722" y="5143500"/>
            <a:ext cx="1037653" cy="1032001"/>
          </a:xfrm>
          <a:custGeom>
            <a:avLst/>
            <a:gdLst/>
            <a:ahLst/>
            <a:cxnLst/>
            <a:rect r="r" b="b" t="t" l="l"/>
            <a:pathLst>
              <a:path h="1032001" w="1037653">
                <a:moveTo>
                  <a:pt x="0" y="0"/>
                </a:moveTo>
                <a:lnTo>
                  <a:pt x="1037654" y="0"/>
                </a:lnTo>
                <a:lnTo>
                  <a:pt x="1037654" y="1032001"/>
                </a:lnTo>
                <a:lnTo>
                  <a:pt x="0" y="10320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3494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110319" y="5165388"/>
            <a:ext cx="1134958" cy="1010113"/>
          </a:xfrm>
          <a:custGeom>
            <a:avLst/>
            <a:gdLst/>
            <a:ahLst/>
            <a:cxnLst/>
            <a:rect r="r" b="b" t="t" l="l"/>
            <a:pathLst>
              <a:path h="1010113" w="1134958">
                <a:moveTo>
                  <a:pt x="0" y="0"/>
                </a:moveTo>
                <a:lnTo>
                  <a:pt x="1134959" y="0"/>
                </a:lnTo>
                <a:lnTo>
                  <a:pt x="1134959" y="1010113"/>
                </a:lnTo>
                <a:lnTo>
                  <a:pt x="0" y="10101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125088" y="1678391"/>
            <a:ext cx="15277638" cy="1409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29"/>
              </a:lnSpc>
            </a:pPr>
            <a:r>
              <a:rPr lang="en-US" sz="4981">
                <a:solidFill>
                  <a:srgbClr val="0B0351"/>
                </a:solidFill>
                <a:latin typeface="Lexend Deca"/>
                <a:ea typeface="Lexend Deca"/>
                <a:cs typeface="Lexend Deca"/>
                <a:sym typeface="Lexend Deca"/>
              </a:rPr>
              <a:t> PHÂN LOẠI HÌNH ẢNH SẢN PHẨM THỜI TRANG THƯƠNG HIỆU ADIDAS, UNIQLO VÀ YAME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577802" y="6548386"/>
            <a:ext cx="2307541" cy="622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044"/>
              </a:lnSpc>
              <a:spcBef>
                <a:spcPct val="0"/>
              </a:spcBef>
            </a:pPr>
            <a:r>
              <a:rPr lang="en-US" sz="3603">
                <a:solidFill>
                  <a:srgbClr val="001A47"/>
                </a:solidFill>
                <a:latin typeface="Rubik"/>
                <a:ea typeface="Rubik"/>
                <a:cs typeface="Rubik"/>
                <a:sym typeface="Rubik"/>
              </a:rPr>
              <a:t>04.2025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94696" y="3198650"/>
            <a:ext cx="14657731" cy="1356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74"/>
              </a:lnSpc>
            </a:pPr>
            <a:r>
              <a:rPr lang="en-US" sz="4481" i="true">
                <a:solidFill>
                  <a:srgbClr val="0B0351"/>
                </a:solidFill>
                <a:latin typeface="Times New Roman Condensed Italics"/>
                <a:ea typeface="Times New Roman Condensed Italics"/>
                <a:cs typeface="Times New Roman Condensed Italics"/>
                <a:sym typeface="Times New Roman Condensed Italics"/>
              </a:rPr>
              <a:t>IMAGE CLASSIFICATION OF FASHIONPRODUCTS </a:t>
            </a:r>
          </a:p>
          <a:p>
            <a:pPr algn="ctr" marL="0" indent="0" lvl="0">
              <a:lnSpc>
                <a:spcPts val="4974"/>
              </a:lnSpc>
            </a:pPr>
            <a:r>
              <a:rPr lang="en-US" sz="4481" i="true">
                <a:solidFill>
                  <a:srgbClr val="0B0351"/>
                </a:solidFill>
                <a:latin typeface="Times New Roman Condensed Italics"/>
                <a:ea typeface="Times New Roman Condensed Italics"/>
                <a:cs typeface="Times New Roman Condensed Italics"/>
                <a:sym typeface="Times New Roman Condensed Italics"/>
              </a:rPr>
              <a:t>FROM ADIDAS, UNIQLO, AND YAME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5398" y="2219716"/>
            <a:ext cx="8588602" cy="3457953"/>
          </a:xfrm>
          <a:custGeom>
            <a:avLst/>
            <a:gdLst/>
            <a:ahLst/>
            <a:cxnLst/>
            <a:rect r="r" b="b" t="t" l="l"/>
            <a:pathLst>
              <a:path h="3457953" w="8588602">
                <a:moveTo>
                  <a:pt x="0" y="0"/>
                </a:moveTo>
                <a:lnTo>
                  <a:pt x="8588602" y="0"/>
                </a:lnTo>
                <a:lnTo>
                  <a:pt x="8588602" y="3457954"/>
                </a:lnTo>
                <a:lnTo>
                  <a:pt x="0" y="34579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4" t="0" r="-115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97114" y="5143500"/>
            <a:ext cx="7762186" cy="4453554"/>
          </a:xfrm>
          <a:custGeom>
            <a:avLst/>
            <a:gdLst/>
            <a:ahLst/>
            <a:cxnLst/>
            <a:rect r="r" b="b" t="t" l="l"/>
            <a:pathLst>
              <a:path h="4453554" w="7762186">
                <a:moveTo>
                  <a:pt x="0" y="0"/>
                </a:moveTo>
                <a:lnTo>
                  <a:pt x="7762186" y="0"/>
                </a:lnTo>
                <a:lnTo>
                  <a:pt x="7762186" y="4453554"/>
                </a:lnTo>
                <a:lnTo>
                  <a:pt x="0" y="44535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503397"/>
            <a:ext cx="19476761" cy="1222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102"/>
              </a:lnSpc>
              <a:spcBef>
                <a:spcPct val="0"/>
              </a:spcBef>
            </a:pPr>
            <a:r>
              <a:rPr lang="en-US" b="true" sz="9481">
                <a:solidFill>
                  <a:srgbClr val="0B0351"/>
                </a:solidFill>
                <a:latin typeface="Oswald Bold"/>
                <a:ea typeface="Oswald Bold"/>
                <a:cs typeface="Oswald Bold"/>
                <a:sym typeface="Oswald Bold"/>
              </a:rPr>
              <a:t>FEATURE EXTRACTION (HOG, SIFT, ...)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61329" y="527018"/>
            <a:ext cx="19476761" cy="1222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102"/>
              </a:lnSpc>
              <a:spcBef>
                <a:spcPct val="0"/>
              </a:spcBef>
            </a:pPr>
            <a:r>
              <a:rPr lang="en-US" b="true" sz="9481">
                <a:solidFill>
                  <a:srgbClr val="0B0351"/>
                </a:solidFill>
                <a:latin typeface="Oswald Bold"/>
                <a:ea typeface="Oswald Bold"/>
                <a:cs typeface="Oswald Bold"/>
                <a:sym typeface="Oswald Bold"/>
              </a:rPr>
              <a:t>CÁC MODEL ĐƯỢC CHỌN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61329" y="2033816"/>
            <a:ext cx="7299961" cy="6996578"/>
            <a:chOff x="0" y="0"/>
            <a:chExt cx="9733281" cy="93287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96936" cy="9328770"/>
            </a:xfrm>
            <a:custGeom>
              <a:avLst/>
              <a:gdLst/>
              <a:ahLst/>
              <a:cxnLst/>
              <a:rect r="r" b="b" t="t" l="l"/>
              <a:pathLst>
                <a:path h="9328770" w="2896936">
                  <a:moveTo>
                    <a:pt x="0" y="0"/>
                  </a:moveTo>
                  <a:lnTo>
                    <a:pt x="2896936" y="0"/>
                  </a:lnTo>
                  <a:lnTo>
                    <a:pt x="2896936" y="9328770"/>
                  </a:lnTo>
                  <a:lnTo>
                    <a:pt x="0" y="93287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675956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896936" y="0"/>
              <a:ext cx="6836345" cy="9328770"/>
            </a:xfrm>
            <a:custGeom>
              <a:avLst/>
              <a:gdLst/>
              <a:ahLst/>
              <a:cxnLst/>
              <a:rect r="r" b="b" t="t" l="l"/>
              <a:pathLst>
                <a:path h="9328770" w="6836345">
                  <a:moveTo>
                    <a:pt x="0" y="0"/>
                  </a:moveTo>
                  <a:lnTo>
                    <a:pt x="6836345" y="0"/>
                  </a:lnTo>
                  <a:lnTo>
                    <a:pt x="6836345" y="9328770"/>
                  </a:lnTo>
                  <a:lnTo>
                    <a:pt x="0" y="93287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28815" t="0" r="0" b="0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89093" y="2140176"/>
            <a:ext cx="11952232" cy="6693250"/>
          </a:xfrm>
          <a:custGeom>
            <a:avLst/>
            <a:gdLst/>
            <a:ahLst/>
            <a:cxnLst/>
            <a:rect r="r" b="b" t="t" l="l"/>
            <a:pathLst>
              <a:path h="6693250" w="11952232">
                <a:moveTo>
                  <a:pt x="0" y="0"/>
                </a:moveTo>
                <a:lnTo>
                  <a:pt x="11952233" y="0"/>
                </a:lnTo>
                <a:lnTo>
                  <a:pt x="11952233" y="6693250"/>
                </a:lnTo>
                <a:lnTo>
                  <a:pt x="0" y="6693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26490"/>
            <a:ext cx="14749720" cy="1260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389"/>
              </a:lnSpc>
              <a:spcBef>
                <a:spcPct val="0"/>
              </a:spcBef>
            </a:pPr>
            <a:r>
              <a:rPr lang="en-US" b="true" sz="9781">
                <a:solidFill>
                  <a:srgbClr val="0B0351"/>
                </a:solidFill>
                <a:latin typeface="Oswald Bold"/>
                <a:ea typeface="Oswald Bold"/>
                <a:cs typeface="Oswald Bold"/>
                <a:sym typeface="Oswald Bold"/>
              </a:rPr>
              <a:t>SVM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1522" y="2055116"/>
            <a:ext cx="7636808" cy="6920858"/>
          </a:xfrm>
          <a:custGeom>
            <a:avLst/>
            <a:gdLst/>
            <a:ahLst/>
            <a:cxnLst/>
            <a:rect r="r" b="b" t="t" l="l"/>
            <a:pathLst>
              <a:path h="6920858" w="7636808">
                <a:moveTo>
                  <a:pt x="0" y="0"/>
                </a:moveTo>
                <a:lnTo>
                  <a:pt x="7636808" y="0"/>
                </a:lnTo>
                <a:lnTo>
                  <a:pt x="7636808" y="6920857"/>
                </a:lnTo>
                <a:lnTo>
                  <a:pt x="0" y="69208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18330" y="2265898"/>
            <a:ext cx="9171640" cy="5755204"/>
          </a:xfrm>
          <a:custGeom>
            <a:avLst/>
            <a:gdLst/>
            <a:ahLst/>
            <a:cxnLst/>
            <a:rect r="r" b="b" t="t" l="l"/>
            <a:pathLst>
              <a:path h="5755204" w="9171640">
                <a:moveTo>
                  <a:pt x="0" y="0"/>
                </a:moveTo>
                <a:lnTo>
                  <a:pt x="9171640" y="0"/>
                </a:lnTo>
                <a:lnTo>
                  <a:pt x="9171640" y="5755204"/>
                </a:lnTo>
                <a:lnTo>
                  <a:pt x="0" y="5755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09580" y="512922"/>
            <a:ext cx="14749720" cy="1260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389"/>
              </a:lnSpc>
              <a:spcBef>
                <a:spcPct val="0"/>
              </a:spcBef>
            </a:pPr>
            <a:r>
              <a:rPr lang="en-US" b="true" sz="9781">
                <a:solidFill>
                  <a:srgbClr val="0B0351"/>
                </a:solidFill>
                <a:latin typeface="Oswald Bold"/>
                <a:ea typeface="Oswald Bold"/>
                <a:cs typeface="Oswald Bold"/>
                <a:sym typeface="Oswald Bold"/>
              </a:rPr>
              <a:t>SVM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28600" y="2536202"/>
            <a:ext cx="12006485" cy="5214595"/>
          </a:xfrm>
          <a:custGeom>
            <a:avLst/>
            <a:gdLst/>
            <a:ahLst/>
            <a:cxnLst/>
            <a:rect r="r" b="b" t="t" l="l"/>
            <a:pathLst>
              <a:path h="5214595" w="12006485">
                <a:moveTo>
                  <a:pt x="0" y="0"/>
                </a:moveTo>
                <a:lnTo>
                  <a:pt x="12006485" y="0"/>
                </a:lnTo>
                <a:lnTo>
                  <a:pt x="12006485" y="5214596"/>
                </a:lnTo>
                <a:lnTo>
                  <a:pt x="0" y="52145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38" t="0" r="-1641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2915" y="2536202"/>
            <a:ext cx="3648365" cy="4060984"/>
          </a:xfrm>
          <a:custGeom>
            <a:avLst/>
            <a:gdLst/>
            <a:ahLst/>
            <a:cxnLst/>
            <a:rect r="r" b="b" t="t" l="l"/>
            <a:pathLst>
              <a:path h="4060984" w="3648365">
                <a:moveTo>
                  <a:pt x="0" y="0"/>
                </a:moveTo>
                <a:lnTo>
                  <a:pt x="3648365" y="0"/>
                </a:lnTo>
                <a:lnTo>
                  <a:pt x="3648365" y="4060984"/>
                </a:lnTo>
                <a:lnTo>
                  <a:pt x="0" y="40609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496" r="0" b="-1862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6381" y="2729669"/>
            <a:ext cx="3648365" cy="4060984"/>
          </a:xfrm>
          <a:custGeom>
            <a:avLst/>
            <a:gdLst/>
            <a:ahLst/>
            <a:cxnLst/>
            <a:rect r="r" b="b" t="t" l="l"/>
            <a:pathLst>
              <a:path h="4060984" w="3648365">
                <a:moveTo>
                  <a:pt x="0" y="0"/>
                </a:moveTo>
                <a:lnTo>
                  <a:pt x="3648366" y="0"/>
                </a:lnTo>
                <a:lnTo>
                  <a:pt x="3648366" y="4060984"/>
                </a:lnTo>
                <a:lnTo>
                  <a:pt x="0" y="40609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496" r="0" b="-1862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9848" y="2923136"/>
            <a:ext cx="3648365" cy="4060984"/>
          </a:xfrm>
          <a:custGeom>
            <a:avLst/>
            <a:gdLst/>
            <a:ahLst/>
            <a:cxnLst/>
            <a:rect r="r" b="b" t="t" l="l"/>
            <a:pathLst>
              <a:path h="4060984" w="3648365">
                <a:moveTo>
                  <a:pt x="0" y="0"/>
                </a:moveTo>
                <a:lnTo>
                  <a:pt x="3648365" y="0"/>
                </a:lnTo>
                <a:lnTo>
                  <a:pt x="3648365" y="4060984"/>
                </a:lnTo>
                <a:lnTo>
                  <a:pt x="0" y="40609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496" r="0" b="-1862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3315" y="3116603"/>
            <a:ext cx="3648365" cy="4060984"/>
          </a:xfrm>
          <a:custGeom>
            <a:avLst/>
            <a:gdLst/>
            <a:ahLst/>
            <a:cxnLst/>
            <a:rect r="r" b="b" t="t" l="l"/>
            <a:pathLst>
              <a:path h="4060984" w="3648365">
                <a:moveTo>
                  <a:pt x="0" y="0"/>
                </a:moveTo>
                <a:lnTo>
                  <a:pt x="3648365" y="0"/>
                </a:lnTo>
                <a:lnTo>
                  <a:pt x="3648365" y="4060984"/>
                </a:lnTo>
                <a:lnTo>
                  <a:pt x="0" y="40609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496" r="0" b="-1862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26782" y="3310070"/>
            <a:ext cx="3648365" cy="4060984"/>
          </a:xfrm>
          <a:custGeom>
            <a:avLst/>
            <a:gdLst/>
            <a:ahLst/>
            <a:cxnLst/>
            <a:rect r="r" b="b" t="t" l="l"/>
            <a:pathLst>
              <a:path h="4060984" w="3648365">
                <a:moveTo>
                  <a:pt x="0" y="0"/>
                </a:moveTo>
                <a:lnTo>
                  <a:pt x="3648365" y="0"/>
                </a:lnTo>
                <a:lnTo>
                  <a:pt x="3648365" y="4060983"/>
                </a:lnTo>
                <a:lnTo>
                  <a:pt x="0" y="40609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496" r="0" b="-1862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626490"/>
            <a:ext cx="14749720" cy="1260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389"/>
              </a:lnSpc>
              <a:spcBef>
                <a:spcPct val="0"/>
              </a:spcBef>
            </a:pPr>
            <a:r>
              <a:rPr lang="en-US" sz="9781">
                <a:solidFill>
                  <a:srgbClr val="0B0351"/>
                </a:solidFill>
                <a:latin typeface="Oswald"/>
                <a:ea typeface="Oswald"/>
                <a:cs typeface="Oswald"/>
                <a:sym typeface="Oswald"/>
              </a:rPr>
              <a:t>EFFICIENTNET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4204" y="9172575"/>
            <a:ext cx="17223953" cy="1500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4"/>
              </a:lnSpc>
              <a:spcBef>
                <a:spcPct val="0"/>
              </a:spcBef>
            </a:pPr>
            <a:r>
              <a:rPr lang="en-US" sz="4303">
                <a:solidFill>
                  <a:srgbClr val="0B0351"/>
                </a:solidFill>
                <a:latin typeface="Oswald"/>
                <a:ea typeface="Oswald"/>
                <a:cs typeface="Oswald"/>
                <a:sym typeface="Oswald"/>
              </a:rPr>
              <a:t>EFFICIENTNET: RETHINKING MODEL SCALING FOR CONVOLUTIONAL NEURAL NETWORKS</a:t>
            </a:r>
          </a:p>
          <a:p>
            <a:pPr algn="ctr">
              <a:lnSpc>
                <a:spcPts val="602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2915" y="2536202"/>
            <a:ext cx="3648365" cy="4060984"/>
          </a:xfrm>
          <a:custGeom>
            <a:avLst/>
            <a:gdLst/>
            <a:ahLst/>
            <a:cxnLst/>
            <a:rect r="r" b="b" t="t" l="l"/>
            <a:pathLst>
              <a:path h="4060984" w="3648365">
                <a:moveTo>
                  <a:pt x="0" y="0"/>
                </a:moveTo>
                <a:lnTo>
                  <a:pt x="3648365" y="0"/>
                </a:lnTo>
                <a:lnTo>
                  <a:pt x="3648365" y="4060984"/>
                </a:lnTo>
                <a:lnTo>
                  <a:pt x="0" y="4060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96" r="0" b="-1862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6381" y="2729669"/>
            <a:ext cx="3648365" cy="4060984"/>
          </a:xfrm>
          <a:custGeom>
            <a:avLst/>
            <a:gdLst/>
            <a:ahLst/>
            <a:cxnLst/>
            <a:rect r="r" b="b" t="t" l="l"/>
            <a:pathLst>
              <a:path h="4060984" w="3648365">
                <a:moveTo>
                  <a:pt x="0" y="0"/>
                </a:moveTo>
                <a:lnTo>
                  <a:pt x="3648366" y="0"/>
                </a:lnTo>
                <a:lnTo>
                  <a:pt x="3648366" y="4060984"/>
                </a:lnTo>
                <a:lnTo>
                  <a:pt x="0" y="4060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96" r="0" b="-1862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9848" y="2923136"/>
            <a:ext cx="3648365" cy="4060984"/>
          </a:xfrm>
          <a:custGeom>
            <a:avLst/>
            <a:gdLst/>
            <a:ahLst/>
            <a:cxnLst/>
            <a:rect r="r" b="b" t="t" l="l"/>
            <a:pathLst>
              <a:path h="4060984" w="3648365">
                <a:moveTo>
                  <a:pt x="0" y="0"/>
                </a:moveTo>
                <a:lnTo>
                  <a:pt x="3648365" y="0"/>
                </a:lnTo>
                <a:lnTo>
                  <a:pt x="3648365" y="4060984"/>
                </a:lnTo>
                <a:lnTo>
                  <a:pt x="0" y="4060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96" r="0" b="-1862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33315" y="3116603"/>
            <a:ext cx="3648365" cy="4060984"/>
          </a:xfrm>
          <a:custGeom>
            <a:avLst/>
            <a:gdLst/>
            <a:ahLst/>
            <a:cxnLst/>
            <a:rect r="r" b="b" t="t" l="l"/>
            <a:pathLst>
              <a:path h="4060984" w="3648365">
                <a:moveTo>
                  <a:pt x="0" y="0"/>
                </a:moveTo>
                <a:lnTo>
                  <a:pt x="3648365" y="0"/>
                </a:lnTo>
                <a:lnTo>
                  <a:pt x="3648365" y="4060984"/>
                </a:lnTo>
                <a:lnTo>
                  <a:pt x="0" y="4060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96" r="0" b="-1862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6782" y="3310070"/>
            <a:ext cx="3648365" cy="4060984"/>
          </a:xfrm>
          <a:custGeom>
            <a:avLst/>
            <a:gdLst/>
            <a:ahLst/>
            <a:cxnLst/>
            <a:rect r="r" b="b" t="t" l="l"/>
            <a:pathLst>
              <a:path h="4060984" w="3648365">
                <a:moveTo>
                  <a:pt x="0" y="0"/>
                </a:moveTo>
                <a:lnTo>
                  <a:pt x="3648365" y="0"/>
                </a:lnTo>
                <a:lnTo>
                  <a:pt x="3648365" y="4060983"/>
                </a:lnTo>
                <a:lnTo>
                  <a:pt x="0" y="40609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96" r="0" b="-1862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958041" y="2318185"/>
            <a:ext cx="11301259" cy="5650629"/>
          </a:xfrm>
          <a:custGeom>
            <a:avLst/>
            <a:gdLst/>
            <a:ahLst/>
            <a:cxnLst/>
            <a:rect r="r" b="b" t="t" l="l"/>
            <a:pathLst>
              <a:path h="5650629" w="11301259">
                <a:moveTo>
                  <a:pt x="0" y="0"/>
                </a:moveTo>
                <a:lnTo>
                  <a:pt x="11301259" y="0"/>
                </a:lnTo>
                <a:lnTo>
                  <a:pt x="11301259" y="5650630"/>
                </a:lnTo>
                <a:lnTo>
                  <a:pt x="0" y="56506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626490"/>
            <a:ext cx="14749720" cy="1260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389"/>
              </a:lnSpc>
              <a:spcBef>
                <a:spcPct val="0"/>
              </a:spcBef>
            </a:pPr>
            <a:r>
              <a:rPr lang="en-US" sz="9781">
                <a:solidFill>
                  <a:srgbClr val="0B0351"/>
                </a:solidFill>
                <a:latin typeface="Oswald"/>
                <a:ea typeface="Oswald"/>
                <a:cs typeface="Oswald"/>
                <a:sym typeface="Oswald"/>
              </a:rPr>
              <a:t>EFFICIENTNET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4204" y="9172575"/>
            <a:ext cx="17223953" cy="1500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4"/>
              </a:lnSpc>
              <a:spcBef>
                <a:spcPct val="0"/>
              </a:spcBef>
            </a:pPr>
            <a:r>
              <a:rPr lang="en-US" sz="4303">
                <a:solidFill>
                  <a:srgbClr val="0B0351"/>
                </a:solidFill>
                <a:latin typeface="Oswald"/>
                <a:ea typeface="Oswald"/>
                <a:cs typeface="Oswald"/>
                <a:sym typeface="Oswald"/>
              </a:rPr>
              <a:t>EFFICIENTNET: RETHINKING MODEL SCALING FOR CONVOLUTIONAL NEURAL NETWORKS</a:t>
            </a:r>
          </a:p>
          <a:p>
            <a:pPr algn="ctr">
              <a:lnSpc>
                <a:spcPts val="602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2915" y="2536202"/>
            <a:ext cx="3648365" cy="4060984"/>
          </a:xfrm>
          <a:custGeom>
            <a:avLst/>
            <a:gdLst/>
            <a:ahLst/>
            <a:cxnLst/>
            <a:rect r="r" b="b" t="t" l="l"/>
            <a:pathLst>
              <a:path h="4060984" w="3648365">
                <a:moveTo>
                  <a:pt x="0" y="0"/>
                </a:moveTo>
                <a:lnTo>
                  <a:pt x="3648365" y="0"/>
                </a:lnTo>
                <a:lnTo>
                  <a:pt x="3648365" y="4060984"/>
                </a:lnTo>
                <a:lnTo>
                  <a:pt x="0" y="4060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96" r="0" b="-1862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6381" y="2729669"/>
            <a:ext cx="3648365" cy="4060984"/>
          </a:xfrm>
          <a:custGeom>
            <a:avLst/>
            <a:gdLst/>
            <a:ahLst/>
            <a:cxnLst/>
            <a:rect r="r" b="b" t="t" l="l"/>
            <a:pathLst>
              <a:path h="4060984" w="3648365">
                <a:moveTo>
                  <a:pt x="0" y="0"/>
                </a:moveTo>
                <a:lnTo>
                  <a:pt x="3648366" y="0"/>
                </a:lnTo>
                <a:lnTo>
                  <a:pt x="3648366" y="4060984"/>
                </a:lnTo>
                <a:lnTo>
                  <a:pt x="0" y="4060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96" r="0" b="-1862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9848" y="2923136"/>
            <a:ext cx="3648365" cy="4060984"/>
          </a:xfrm>
          <a:custGeom>
            <a:avLst/>
            <a:gdLst/>
            <a:ahLst/>
            <a:cxnLst/>
            <a:rect r="r" b="b" t="t" l="l"/>
            <a:pathLst>
              <a:path h="4060984" w="3648365">
                <a:moveTo>
                  <a:pt x="0" y="0"/>
                </a:moveTo>
                <a:lnTo>
                  <a:pt x="3648365" y="0"/>
                </a:lnTo>
                <a:lnTo>
                  <a:pt x="3648365" y="4060984"/>
                </a:lnTo>
                <a:lnTo>
                  <a:pt x="0" y="4060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96" r="0" b="-1862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33315" y="3116603"/>
            <a:ext cx="3648365" cy="4060984"/>
          </a:xfrm>
          <a:custGeom>
            <a:avLst/>
            <a:gdLst/>
            <a:ahLst/>
            <a:cxnLst/>
            <a:rect r="r" b="b" t="t" l="l"/>
            <a:pathLst>
              <a:path h="4060984" w="3648365">
                <a:moveTo>
                  <a:pt x="0" y="0"/>
                </a:moveTo>
                <a:lnTo>
                  <a:pt x="3648365" y="0"/>
                </a:lnTo>
                <a:lnTo>
                  <a:pt x="3648365" y="4060984"/>
                </a:lnTo>
                <a:lnTo>
                  <a:pt x="0" y="4060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96" r="0" b="-1862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6782" y="3310070"/>
            <a:ext cx="3648365" cy="4060984"/>
          </a:xfrm>
          <a:custGeom>
            <a:avLst/>
            <a:gdLst/>
            <a:ahLst/>
            <a:cxnLst/>
            <a:rect r="r" b="b" t="t" l="l"/>
            <a:pathLst>
              <a:path h="4060984" w="3648365">
                <a:moveTo>
                  <a:pt x="0" y="0"/>
                </a:moveTo>
                <a:lnTo>
                  <a:pt x="3648365" y="0"/>
                </a:lnTo>
                <a:lnTo>
                  <a:pt x="3648365" y="4060983"/>
                </a:lnTo>
                <a:lnTo>
                  <a:pt x="0" y="40609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96" r="0" b="-1862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377148" y="1311584"/>
            <a:ext cx="9882152" cy="7671021"/>
          </a:xfrm>
          <a:custGeom>
            <a:avLst/>
            <a:gdLst/>
            <a:ahLst/>
            <a:cxnLst/>
            <a:rect r="r" b="b" t="t" l="l"/>
            <a:pathLst>
              <a:path h="7671021" w="9882152">
                <a:moveTo>
                  <a:pt x="0" y="0"/>
                </a:moveTo>
                <a:lnTo>
                  <a:pt x="9882152" y="0"/>
                </a:lnTo>
                <a:lnTo>
                  <a:pt x="9882152" y="7671021"/>
                </a:lnTo>
                <a:lnTo>
                  <a:pt x="0" y="76710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626490"/>
            <a:ext cx="14749720" cy="1260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389"/>
              </a:lnSpc>
              <a:spcBef>
                <a:spcPct val="0"/>
              </a:spcBef>
            </a:pPr>
            <a:r>
              <a:rPr lang="en-US" sz="9781">
                <a:solidFill>
                  <a:srgbClr val="0B0351"/>
                </a:solidFill>
                <a:latin typeface="Oswald"/>
                <a:ea typeface="Oswald"/>
                <a:cs typeface="Oswald"/>
                <a:sym typeface="Oswald"/>
              </a:rPr>
              <a:t>EFFICIENTNET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4204" y="9172575"/>
            <a:ext cx="17223953" cy="1500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4"/>
              </a:lnSpc>
              <a:spcBef>
                <a:spcPct val="0"/>
              </a:spcBef>
            </a:pPr>
            <a:r>
              <a:rPr lang="en-US" sz="4303">
                <a:solidFill>
                  <a:srgbClr val="0B0351"/>
                </a:solidFill>
                <a:latin typeface="Oswald"/>
                <a:ea typeface="Oswald"/>
                <a:cs typeface="Oswald"/>
                <a:sym typeface="Oswald"/>
              </a:rPr>
              <a:t>EFFICIENTNET: RETHINKING MODEL SCALING FOR CONVOLUTIONAL NEURAL NETWORKS</a:t>
            </a:r>
          </a:p>
          <a:p>
            <a:pPr algn="ctr">
              <a:lnSpc>
                <a:spcPts val="602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6243" y="334350"/>
            <a:ext cx="16575514" cy="8474232"/>
          </a:xfrm>
          <a:custGeom>
            <a:avLst/>
            <a:gdLst/>
            <a:ahLst/>
            <a:cxnLst/>
            <a:rect r="r" b="b" t="t" l="l"/>
            <a:pathLst>
              <a:path h="8474232" w="16575514">
                <a:moveTo>
                  <a:pt x="0" y="0"/>
                </a:moveTo>
                <a:lnTo>
                  <a:pt x="16575514" y="0"/>
                </a:lnTo>
                <a:lnTo>
                  <a:pt x="16575514" y="8474232"/>
                </a:lnTo>
                <a:lnTo>
                  <a:pt x="0" y="847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3786" y="9172575"/>
            <a:ext cx="17224789" cy="1500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4"/>
              </a:lnSpc>
              <a:spcBef>
                <a:spcPct val="0"/>
              </a:spcBef>
            </a:pPr>
            <a:r>
              <a:rPr lang="en-US" sz="4303">
                <a:solidFill>
                  <a:srgbClr val="0B0351"/>
                </a:solidFill>
                <a:latin typeface="Oswald"/>
                <a:ea typeface="Oswald"/>
                <a:cs typeface="Oswald"/>
                <a:sym typeface="Oswald"/>
              </a:rPr>
              <a:t>EFFICIENTNET: RETHINKING MODEL SCALING FOR CONVOLUTIONAL NEURAL NETWORKS</a:t>
            </a:r>
          </a:p>
          <a:p>
            <a:pPr algn="ctr">
              <a:lnSpc>
                <a:spcPts val="602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55977" y="2117817"/>
            <a:ext cx="7576045" cy="6051366"/>
          </a:xfrm>
          <a:custGeom>
            <a:avLst/>
            <a:gdLst/>
            <a:ahLst/>
            <a:cxnLst/>
            <a:rect r="r" b="b" t="t" l="l"/>
            <a:pathLst>
              <a:path h="6051366" w="7576045">
                <a:moveTo>
                  <a:pt x="0" y="0"/>
                </a:moveTo>
                <a:lnTo>
                  <a:pt x="7576046" y="0"/>
                </a:lnTo>
                <a:lnTo>
                  <a:pt x="7576046" y="6051366"/>
                </a:lnTo>
                <a:lnTo>
                  <a:pt x="0" y="60513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26490"/>
            <a:ext cx="14749720" cy="1260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389"/>
              </a:lnSpc>
              <a:spcBef>
                <a:spcPct val="0"/>
              </a:spcBef>
            </a:pPr>
            <a:r>
              <a:rPr lang="en-US" sz="9781">
                <a:solidFill>
                  <a:srgbClr val="0B0351"/>
                </a:solidFill>
                <a:latin typeface="Oswald"/>
                <a:ea typeface="Oswald"/>
                <a:cs typeface="Oswald"/>
                <a:sym typeface="Oswald"/>
              </a:rPr>
              <a:t>EFFICIENTNET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1091" y="2329266"/>
            <a:ext cx="13962344" cy="7043172"/>
          </a:xfrm>
          <a:custGeom>
            <a:avLst/>
            <a:gdLst/>
            <a:ahLst/>
            <a:cxnLst/>
            <a:rect r="r" b="b" t="t" l="l"/>
            <a:pathLst>
              <a:path h="7043172" w="13962344">
                <a:moveTo>
                  <a:pt x="0" y="0"/>
                </a:moveTo>
                <a:lnTo>
                  <a:pt x="13962343" y="0"/>
                </a:lnTo>
                <a:lnTo>
                  <a:pt x="13962343" y="7043171"/>
                </a:lnTo>
                <a:lnTo>
                  <a:pt x="0" y="7043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26490"/>
            <a:ext cx="14749720" cy="1260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389"/>
              </a:lnSpc>
              <a:spcBef>
                <a:spcPct val="0"/>
              </a:spcBef>
            </a:pPr>
            <a:r>
              <a:rPr lang="en-US" sz="9781">
                <a:solidFill>
                  <a:srgbClr val="0B0351"/>
                </a:solidFill>
                <a:latin typeface="Oswald"/>
                <a:ea typeface="Oswald"/>
                <a:cs typeface="Oswald"/>
                <a:sym typeface="Oswald"/>
              </a:rPr>
              <a:t>EFFICIENTNET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0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9406" y="787245"/>
            <a:ext cx="16729187" cy="9117407"/>
          </a:xfrm>
          <a:custGeom>
            <a:avLst/>
            <a:gdLst/>
            <a:ahLst/>
            <a:cxnLst/>
            <a:rect r="r" b="b" t="t" l="l"/>
            <a:pathLst>
              <a:path h="9117407" w="16729187">
                <a:moveTo>
                  <a:pt x="0" y="0"/>
                </a:moveTo>
                <a:lnTo>
                  <a:pt x="16729188" y="0"/>
                </a:lnTo>
                <a:lnTo>
                  <a:pt x="16729188" y="9117407"/>
                </a:lnTo>
                <a:lnTo>
                  <a:pt x="0" y="9117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62240" y="2092514"/>
            <a:ext cx="12963520" cy="6757235"/>
          </a:xfrm>
          <a:custGeom>
            <a:avLst/>
            <a:gdLst/>
            <a:ahLst/>
            <a:cxnLst/>
            <a:rect r="r" b="b" t="t" l="l"/>
            <a:pathLst>
              <a:path h="6757235" w="12963520">
                <a:moveTo>
                  <a:pt x="0" y="0"/>
                </a:moveTo>
                <a:lnTo>
                  <a:pt x="12963520" y="0"/>
                </a:lnTo>
                <a:lnTo>
                  <a:pt x="12963520" y="6757235"/>
                </a:lnTo>
                <a:lnTo>
                  <a:pt x="0" y="67572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26490"/>
            <a:ext cx="14749720" cy="1260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389"/>
              </a:lnSpc>
              <a:spcBef>
                <a:spcPct val="0"/>
              </a:spcBef>
            </a:pPr>
            <a:r>
              <a:rPr lang="en-US" sz="9781">
                <a:solidFill>
                  <a:srgbClr val="0B0351"/>
                </a:solidFill>
                <a:latin typeface="Oswald"/>
                <a:ea typeface="Oswald"/>
                <a:cs typeface="Oswald"/>
                <a:sym typeface="Oswald"/>
              </a:rPr>
              <a:t>VISION TRANSFORMER (VIT)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886646"/>
            <a:ext cx="11878234" cy="7156636"/>
          </a:xfrm>
          <a:custGeom>
            <a:avLst/>
            <a:gdLst/>
            <a:ahLst/>
            <a:cxnLst/>
            <a:rect r="r" b="b" t="t" l="l"/>
            <a:pathLst>
              <a:path h="7156636" w="11878234">
                <a:moveTo>
                  <a:pt x="0" y="0"/>
                </a:moveTo>
                <a:lnTo>
                  <a:pt x="11878234" y="0"/>
                </a:lnTo>
                <a:lnTo>
                  <a:pt x="11878234" y="7156636"/>
                </a:lnTo>
                <a:lnTo>
                  <a:pt x="0" y="7156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26490"/>
            <a:ext cx="14749720" cy="1260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389"/>
              </a:lnSpc>
              <a:spcBef>
                <a:spcPct val="0"/>
              </a:spcBef>
            </a:pPr>
            <a:r>
              <a:rPr lang="en-US" sz="9781">
                <a:solidFill>
                  <a:srgbClr val="0B0351"/>
                </a:solidFill>
                <a:latin typeface="Oswald"/>
                <a:ea typeface="Oswald"/>
                <a:cs typeface="Oswald"/>
                <a:sym typeface="Oswald"/>
              </a:rPr>
              <a:t>VISION TRANSFORMER (VIT)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626490"/>
            <a:ext cx="14749720" cy="1260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389"/>
              </a:lnSpc>
              <a:spcBef>
                <a:spcPct val="0"/>
              </a:spcBef>
            </a:pPr>
            <a:r>
              <a:rPr lang="en-US" sz="9781">
                <a:solidFill>
                  <a:srgbClr val="0B0351"/>
                </a:solidFill>
                <a:latin typeface="Oswald"/>
                <a:ea typeface="Oswald"/>
                <a:cs typeface="Oswald"/>
                <a:sym typeface="Oswald"/>
              </a:rPr>
              <a:t>VISION TRANSFORMER (VIT)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4506359" y="2273960"/>
            <a:ext cx="9503818" cy="5880487"/>
          </a:xfrm>
          <a:custGeom>
            <a:avLst/>
            <a:gdLst/>
            <a:ahLst/>
            <a:cxnLst/>
            <a:rect r="r" b="b" t="t" l="l"/>
            <a:pathLst>
              <a:path h="5880487" w="9503818">
                <a:moveTo>
                  <a:pt x="0" y="0"/>
                </a:moveTo>
                <a:lnTo>
                  <a:pt x="9503818" y="0"/>
                </a:lnTo>
                <a:lnTo>
                  <a:pt x="9503818" y="5880487"/>
                </a:lnTo>
                <a:lnTo>
                  <a:pt x="0" y="58804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5367467" cy="8068509"/>
          </a:xfrm>
          <a:custGeom>
            <a:avLst/>
            <a:gdLst/>
            <a:ahLst/>
            <a:cxnLst/>
            <a:rect r="r" b="b" t="t" l="l"/>
            <a:pathLst>
              <a:path h="8068509" w="15367467">
                <a:moveTo>
                  <a:pt x="0" y="0"/>
                </a:moveTo>
                <a:lnTo>
                  <a:pt x="15367467" y="0"/>
                </a:lnTo>
                <a:lnTo>
                  <a:pt x="15367467" y="8068509"/>
                </a:lnTo>
                <a:lnTo>
                  <a:pt x="0" y="80685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872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53197" y="2763754"/>
            <a:ext cx="15106103" cy="5117192"/>
          </a:xfrm>
          <a:custGeom>
            <a:avLst/>
            <a:gdLst/>
            <a:ahLst/>
            <a:cxnLst/>
            <a:rect r="r" b="b" t="t" l="l"/>
            <a:pathLst>
              <a:path h="5117192" w="15106103">
                <a:moveTo>
                  <a:pt x="0" y="0"/>
                </a:moveTo>
                <a:lnTo>
                  <a:pt x="15106103" y="0"/>
                </a:lnTo>
                <a:lnTo>
                  <a:pt x="15106103" y="5117193"/>
                </a:lnTo>
                <a:lnTo>
                  <a:pt x="0" y="51171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26490"/>
            <a:ext cx="14708859" cy="2443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63"/>
              </a:lnSpc>
            </a:pPr>
            <a:r>
              <a:rPr lang="en-US" sz="9754">
                <a:solidFill>
                  <a:srgbClr val="0B0351"/>
                </a:solidFill>
                <a:latin typeface="Oswald"/>
                <a:ea typeface="Oswald"/>
                <a:cs typeface="Oswald"/>
                <a:sym typeface="Oswald"/>
              </a:rPr>
              <a:t>MobileViTv3</a:t>
            </a:r>
          </a:p>
          <a:p>
            <a:pPr algn="l" marL="0" indent="0" lvl="0">
              <a:lnSpc>
                <a:spcPts val="936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81063" y="3069848"/>
            <a:ext cx="12125874" cy="4304685"/>
          </a:xfrm>
          <a:custGeom>
            <a:avLst/>
            <a:gdLst/>
            <a:ahLst/>
            <a:cxnLst/>
            <a:rect r="r" b="b" t="t" l="l"/>
            <a:pathLst>
              <a:path h="4304685" w="12125874">
                <a:moveTo>
                  <a:pt x="0" y="0"/>
                </a:moveTo>
                <a:lnTo>
                  <a:pt x="12125874" y="0"/>
                </a:lnTo>
                <a:lnTo>
                  <a:pt x="12125874" y="4304685"/>
                </a:lnTo>
                <a:lnTo>
                  <a:pt x="0" y="43046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26490"/>
            <a:ext cx="14708859" cy="2443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63"/>
              </a:lnSpc>
            </a:pPr>
            <a:r>
              <a:rPr lang="en-US" sz="9754">
                <a:solidFill>
                  <a:srgbClr val="0B0351"/>
                </a:solidFill>
                <a:latin typeface="Oswald"/>
                <a:ea typeface="Oswald"/>
                <a:cs typeface="Oswald"/>
                <a:sym typeface="Oswald"/>
              </a:rPr>
              <a:t>MobileViTv3</a:t>
            </a:r>
          </a:p>
          <a:p>
            <a:pPr algn="l" marL="0" indent="0" lvl="0">
              <a:lnSpc>
                <a:spcPts val="936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67814" y="1902664"/>
            <a:ext cx="9042172" cy="7177224"/>
          </a:xfrm>
          <a:custGeom>
            <a:avLst/>
            <a:gdLst/>
            <a:ahLst/>
            <a:cxnLst/>
            <a:rect r="r" b="b" t="t" l="l"/>
            <a:pathLst>
              <a:path h="7177224" w="9042172">
                <a:moveTo>
                  <a:pt x="0" y="0"/>
                </a:moveTo>
                <a:lnTo>
                  <a:pt x="9042173" y="0"/>
                </a:lnTo>
                <a:lnTo>
                  <a:pt x="9042173" y="7177224"/>
                </a:lnTo>
                <a:lnTo>
                  <a:pt x="0" y="71772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26490"/>
            <a:ext cx="14708859" cy="2443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63"/>
              </a:lnSpc>
            </a:pPr>
            <a:r>
              <a:rPr lang="en-US" sz="9754">
                <a:solidFill>
                  <a:srgbClr val="0B0351"/>
                </a:solidFill>
                <a:latin typeface="Oswald"/>
                <a:ea typeface="Oswald"/>
                <a:cs typeface="Oswald"/>
                <a:sym typeface="Oswald"/>
              </a:rPr>
              <a:t>MobileViTv3</a:t>
            </a:r>
          </a:p>
          <a:p>
            <a:pPr algn="l" marL="0" indent="0" lvl="0">
              <a:lnSpc>
                <a:spcPts val="936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04164" y="1733869"/>
            <a:ext cx="14011098" cy="8126437"/>
          </a:xfrm>
          <a:custGeom>
            <a:avLst/>
            <a:gdLst/>
            <a:ahLst/>
            <a:cxnLst/>
            <a:rect r="r" b="b" t="t" l="l"/>
            <a:pathLst>
              <a:path h="8126437" w="14011098">
                <a:moveTo>
                  <a:pt x="0" y="0"/>
                </a:moveTo>
                <a:lnTo>
                  <a:pt x="14011099" y="0"/>
                </a:lnTo>
                <a:lnTo>
                  <a:pt x="14011099" y="8126437"/>
                </a:lnTo>
                <a:lnTo>
                  <a:pt x="0" y="81264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26490"/>
            <a:ext cx="14708859" cy="2443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63"/>
              </a:lnSpc>
            </a:pPr>
            <a:r>
              <a:rPr lang="en-US" sz="9754">
                <a:solidFill>
                  <a:srgbClr val="0B0351"/>
                </a:solidFill>
                <a:latin typeface="Oswald"/>
                <a:ea typeface="Oswald"/>
                <a:cs typeface="Oswald"/>
                <a:sym typeface="Oswald"/>
              </a:rPr>
              <a:t>MobileViTv3</a:t>
            </a:r>
          </a:p>
          <a:p>
            <a:pPr algn="l" marL="0" indent="0" lvl="0">
              <a:lnSpc>
                <a:spcPts val="936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70760" y="3387123"/>
            <a:ext cx="9288540" cy="4574606"/>
          </a:xfrm>
          <a:custGeom>
            <a:avLst/>
            <a:gdLst/>
            <a:ahLst/>
            <a:cxnLst/>
            <a:rect r="r" b="b" t="t" l="l"/>
            <a:pathLst>
              <a:path h="4574606" w="9288540">
                <a:moveTo>
                  <a:pt x="0" y="0"/>
                </a:moveTo>
                <a:lnTo>
                  <a:pt x="9288540" y="0"/>
                </a:lnTo>
                <a:lnTo>
                  <a:pt x="9288540" y="4574606"/>
                </a:lnTo>
                <a:lnTo>
                  <a:pt x="0" y="45746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26490"/>
            <a:ext cx="14708859" cy="2443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63"/>
              </a:lnSpc>
            </a:pPr>
            <a:r>
              <a:rPr lang="en-US" sz="9754">
                <a:solidFill>
                  <a:srgbClr val="0B0351"/>
                </a:solidFill>
                <a:latin typeface="Oswald"/>
                <a:ea typeface="Oswald"/>
                <a:cs typeface="Oswald"/>
                <a:sym typeface="Oswald"/>
              </a:rPr>
              <a:t>MobileViTv3</a:t>
            </a:r>
          </a:p>
          <a:p>
            <a:pPr algn="l" marL="0" indent="0" lvl="0">
              <a:lnSpc>
                <a:spcPts val="9363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891747" y="3050798"/>
            <a:ext cx="6370203" cy="2165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5"/>
              </a:lnSpc>
            </a:pPr>
            <a:r>
              <a:rPr lang="en-US" sz="2518">
                <a:solidFill>
                  <a:srgbClr val="0B0351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TOP 5 LỖI PHỔ BIẾN NHẤT: </a:t>
            </a:r>
          </a:p>
          <a:p>
            <a:pPr algn="l">
              <a:lnSpc>
                <a:spcPts val="2795"/>
              </a:lnSpc>
            </a:pPr>
            <a:r>
              <a:rPr lang="en-US" sz="2518">
                <a:solidFill>
                  <a:srgbClr val="0B0351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1. QUAN_ADIDAS → AO_ADIDAS: 32 LẦN </a:t>
            </a:r>
          </a:p>
          <a:p>
            <a:pPr algn="l">
              <a:lnSpc>
                <a:spcPts val="2795"/>
              </a:lnSpc>
            </a:pPr>
            <a:r>
              <a:rPr lang="en-US" sz="2518">
                <a:solidFill>
                  <a:srgbClr val="0B0351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2. AO_ADIDAS → QUAN_ADIDAS: 23 LẦN </a:t>
            </a:r>
          </a:p>
          <a:p>
            <a:pPr algn="l">
              <a:lnSpc>
                <a:spcPts val="2795"/>
              </a:lnSpc>
            </a:pPr>
            <a:r>
              <a:rPr lang="en-US" sz="2518">
                <a:solidFill>
                  <a:srgbClr val="0B0351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3. AO_ADIDAS → AO_YAME: 11 LẦN</a:t>
            </a:r>
          </a:p>
          <a:p>
            <a:pPr algn="l">
              <a:lnSpc>
                <a:spcPts val="2795"/>
              </a:lnSpc>
            </a:pPr>
            <a:r>
              <a:rPr lang="en-US" sz="2518">
                <a:solidFill>
                  <a:srgbClr val="0B0351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4. QUAN_UNIQLO → AO_UNIQLO: 10 LẦN </a:t>
            </a:r>
          </a:p>
          <a:p>
            <a:pPr algn="l" marL="0" indent="0" lvl="0">
              <a:lnSpc>
                <a:spcPts val="2795"/>
              </a:lnSpc>
            </a:pPr>
            <a:r>
              <a:rPr lang="en-US" sz="2518">
                <a:solidFill>
                  <a:srgbClr val="0B0351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5. QUAN_ADIDAS → AO_YAME: 8 LẦN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1628169"/>
          <a:ext cx="11579648" cy="6477000"/>
        </p:xfrm>
        <a:graphic>
          <a:graphicData uri="http://schemas.openxmlformats.org/drawingml/2006/table">
            <a:tbl>
              <a:tblPr/>
              <a:tblGrid>
                <a:gridCol w="2525209"/>
                <a:gridCol w="2525209"/>
                <a:gridCol w="2525209"/>
                <a:gridCol w="4004020"/>
              </a:tblGrid>
              <a:tr h="74514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Model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Top-1 Accuracy (%)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Parameters (Millions)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Notable Features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039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CoCa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91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Varies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Combines contrastive learning with</a:t>
                      </a: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  captioning</a:t>
                      </a:r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514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ViT-G/14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90.94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High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Treats images as patch sequences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039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EfficientNetV2-L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85.7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120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Optimized scaling and training</a:t>
                      </a: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  speed</a:t>
                      </a:r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514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ResNet-152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78.3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60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Deep residual learning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039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MobileNetV3-Large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75.2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5.4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Optimized for mobile and edge</a:t>
                      </a: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  devices</a:t>
                      </a:r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039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Transformer-in-Transformer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74.71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Not specified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Inner-outer transformer with</a:t>
                      </a:r>
                      <a:endParaRPr lang="en-US" sz="1100"/>
                    </a:p>
                    <a:p>
                      <a:pPr algn="l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  knowledge distillation</a:t>
                      </a:r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028700" y="578865"/>
            <a:ext cx="16708601" cy="986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62"/>
              </a:lnSpc>
              <a:spcBef>
                <a:spcPct val="0"/>
              </a:spcBef>
            </a:pPr>
            <a:r>
              <a:rPr lang="en-US" sz="7669">
                <a:solidFill>
                  <a:srgbClr val="0B0351"/>
                </a:solidFill>
                <a:latin typeface="Oswald"/>
                <a:ea typeface="Oswald"/>
                <a:cs typeface="Oswald"/>
                <a:sym typeface="Oswald"/>
              </a:rPr>
              <a:t>KHẢO SÁT MODEL - TASK IMG CLASSIFICATION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955687" y="6772375"/>
            <a:ext cx="4514627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u="sng">
                <a:solidFill>
                  <a:srgbClr val="0B0351"/>
                </a:solidFill>
                <a:latin typeface="Arimo"/>
                <a:ea typeface="Arimo"/>
                <a:cs typeface="Arimo"/>
                <a:sym typeface="Arimo"/>
                <a:hlinkClick r:id="rId2" tooltip="https://benchmarks.ai/cifar-100"/>
              </a:rPr>
              <a:t>https://benchmarks.ai/cifar-100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56721" y="8209944"/>
            <a:ext cx="16708601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0"/>
              </a:lnSpc>
              <a:spcBef>
                <a:spcPct val="0"/>
              </a:spcBef>
            </a:pPr>
            <a:r>
              <a:rPr lang="en-US" sz="5000">
                <a:solidFill>
                  <a:srgbClr val="0B0351"/>
                </a:solidFill>
                <a:latin typeface="Oswald"/>
                <a:ea typeface="Oswald"/>
                <a:cs typeface="Oswald"/>
                <a:sym typeface="Oswald"/>
              </a:rPr>
              <a:t>**TRÊN DATA SET IMAGE-NET VÀ CIFAR-100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0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71302" y="1755714"/>
            <a:ext cx="13408525" cy="8068698"/>
          </a:xfrm>
          <a:custGeom>
            <a:avLst/>
            <a:gdLst/>
            <a:ahLst/>
            <a:cxnLst/>
            <a:rect r="r" b="b" t="t" l="l"/>
            <a:pathLst>
              <a:path h="8068698" w="13408525">
                <a:moveTo>
                  <a:pt x="0" y="0"/>
                </a:moveTo>
                <a:lnTo>
                  <a:pt x="13408524" y="0"/>
                </a:lnTo>
                <a:lnTo>
                  <a:pt x="13408524" y="8068698"/>
                </a:lnTo>
                <a:lnTo>
                  <a:pt x="0" y="80686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20761"/>
            <a:ext cx="10239577" cy="1234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197"/>
              </a:lnSpc>
              <a:spcBef>
                <a:spcPct val="0"/>
              </a:spcBef>
            </a:pPr>
            <a:r>
              <a:rPr lang="en-US" sz="9580">
                <a:solidFill>
                  <a:srgbClr val="0B0351"/>
                </a:solidFill>
                <a:latin typeface="Oswald"/>
                <a:ea typeface="Oswald"/>
                <a:cs typeface="Oswald"/>
                <a:sym typeface="Oswald"/>
              </a:rPr>
              <a:t>CHUẨN BỊ DỮ LIỆU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679826" y="745601"/>
            <a:ext cx="1441192" cy="1010113"/>
          </a:xfrm>
          <a:custGeom>
            <a:avLst/>
            <a:gdLst/>
            <a:ahLst/>
            <a:cxnLst/>
            <a:rect r="r" b="b" t="t" l="l"/>
            <a:pathLst>
              <a:path h="1010113" w="1441192">
                <a:moveTo>
                  <a:pt x="0" y="0"/>
                </a:moveTo>
                <a:lnTo>
                  <a:pt x="1441192" y="0"/>
                </a:lnTo>
                <a:lnTo>
                  <a:pt x="1441192" y="1010113"/>
                </a:lnTo>
                <a:lnTo>
                  <a:pt x="0" y="1010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09" r="-4290" b="-1309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Object 2" id="2"/>
          <p:cNvGraphicFramePr/>
          <p:nvPr/>
        </p:nvGraphicFramePr>
        <p:xfrm>
          <a:off x="652599" y="263148"/>
          <a:ext cx="15906750" cy="4676775"/>
        </p:xfrm>
        <a:graphic>
          <a:graphicData uri="http://schemas.openxmlformats.org/presentationml/2006/ole">
            <p:oleObj imgW="19088100" imgH="78486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0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54363" y="7448246"/>
            <a:ext cx="21755848" cy="3620108"/>
            <a:chOff x="0" y="0"/>
            <a:chExt cx="7796805" cy="12973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796805" cy="1297365"/>
            </a:xfrm>
            <a:custGeom>
              <a:avLst/>
              <a:gdLst/>
              <a:ahLst/>
              <a:cxnLst/>
              <a:rect r="r" b="b" t="t" l="l"/>
              <a:pathLst>
                <a:path h="1297365" w="7796805">
                  <a:moveTo>
                    <a:pt x="0" y="0"/>
                  </a:moveTo>
                  <a:lnTo>
                    <a:pt x="7796805" y="0"/>
                  </a:lnTo>
                  <a:lnTo>
                    <a:pt x="7796805" y="1297365"/>
                  </a:lnTo>
                  <a:lnTo>
                    <a:pt x="0" y="1297365"/>
                  </a:lnTo>
                  <a:close/>
                </a:path>
              </a:pathLst>
            </a:custGeom>
            <a:solidFill>
              <a:srgbClr val="050A3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7796805" cy="13259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314220" y="5690148"/>
            <a:ext cx="20104489" cy="5523017"/>
          </a:xfrm>
          <a:custGeom>
            <a:avLst/>
            <a:gdLst/>
            <a:ahLst/>
            <a:cxnLst/>
            <a:rect r="r" b="b" t="t" l="l"/>
            <a:pathLst>
              <a:path h="5523017" w="20104489">
                <a:moveTo>
                  <a:pt x="0" y="0"/>
                </a:moveTo>
                <a:lnTo>
                  <a:pt x="20104489" y="0"/>
                </a:lnTo>
                <a:lnTo>
                  <a:pt x="20104489" y="5523017"/>
                </a:lnTo>
                <a:lnTo>
                  <a:pt x="0" y="55230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4363" r="-9035" b="-2056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3078" y="305430"/>
            <a:ext cx="1772010" cy="1772010"/>
          </a:xfrm>
          <a:custGeom>
            <a:avLst/>
            <a:gdLst/>
            <a:ahLst/>
            <a:cxnLst/>
            <a:rect r="r" b="b" t="t" l="l"/>
            <a:pathLst>
              <a:path h="1772010" w="1772010">
                <a:moveTo>
                  <a:pt x="0" y="0"/>
                </a:moveTo>
                <a:lnTo>
                  <a:pt x="1772010" y="0"/>
                </a:lnTo>
                <a:lnTo>
                  <a:pt x="1772010" y="1772011"/>
                </a:lnTo>
                <a:lnTo>
                  <a:pt x="0" y="17720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423404" y="4868047"/>
            <a:ext cx="1441192" cy="1010113"/>
          </a:xfrm>
          <a:custGeom>
            <a:avLst/>
            <a:gdLst/>
            <a:ahLst/>
            <a:cxnLst/>
            <a:rect r="r" b="b" t="t" l="l"/>
            <a:pathLst>
              <a:path h="1010113" w="1441192">
                <a:moveTo>
                  <a:pt x="0" y="0"/>
                </a:moveTo>
                <a:lnTo>
                  <a:pt x="1441192" y="0"/>
                </a:lnTo>
                <a:lnTo>
                  <a:pt x="1441192" y="1010113"/>
                </a:lnTo>
                <a:lnTo>
                  <a:pt x="0" y="1010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09" r="-4290" b="-130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091375" y="4857103"/>
            <a:ext cx="1037653" cy="1032001"/>
          </a:xfrm>
          <a:custGeom>
            <a:avLst/>
            <a:gdLst/>
            <a:ahLst/>
            <a:cxnLst/>
            <a:rect r="r" b="b" t="t" l="l"/>
            <a:pathLst>
              <a:path h="1032001" w="1037653">
                <a:moveTo>
                  <a:pt x="0" y="0"/>
                </a:moveTo>
                <a:lnTo>
                  <a:pt x="1037653" y="0"/>
                </a:lnTo>
                <a:lnTo>
                  <a:pt x="1037653" y="1032001"/>
                </a:lnTo>
                <a:lnTo>
                  <a:pt x="0" y="10320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3494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158972" y="4878991"/>
            <a:ext cx="1134958" cy="1010113"/>
          </a:xfrm>
          <a:custGeom>
            <a:avLst/>
            <a:gdLst/>
            <a:ahLst/>
            <a:cxnLst/>
            <a:rect r="r" b="b" t="t" l="l"/>
            <a:pathLst>
              <a:path h="1010113" w="1134958">
                <a:moveTo>
                  <a:pt x="0" y="0"/>
                </a:moveTo>
                <a:lnTo>
                  <a:pt x="1134958" y="0"/>
                </a:lnTo>
                <a:lnTo>
                  <a:pt x="1134958" y="1010113"/>
                </a:lnTo>
                <a:lnTo>
                  <a:pt x="0" y="10101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125088" y="1678391"/>
            <a:ext cx="15277638" cy="714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29"/>
              </a:lnSpc>
            </a:pPr>
            <a:r>
              <a:rPr lang="en-US" sz="4981">
                <a:solidFill>
                  <a:srgbClr val="0B0351"/>
                </a:solidFill>
                <a:latin typeface="Lexend Deca"/>
                <a:ea typeface="Lexend Deca"/>
                <a:cs typeface="Lexend Deca"/>
                <a:sym typeface="Lexend Deca"/>
              </a:rPr>
              <a:t>THANK YOU FOR LISTENING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577802" y="6548386"/>
            <a:ext cx="2307541" cy="1261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044"/>
              </a:lnSpc>
              <a:spcBef>
                <a:spcPct val="0"/>
              </a:spcBef>
            </a:pPr>
            <a:r>
              <a:rPr lang="en-US" sz="3603">
                <a:solidFill>
                  <a:srgbClr val="001A47"/>
                </a:solidFill>
                <a:latin typeface="Rubik"/>
                <a:ea typeface="Rubik"/>
                <a:cs typeface="Rubik"/>
                <a:sym typeface="Rubik"/>
              </a:rPr>
              <a:t>5.2025</a:t>
            </a:r>
          </a:p>
          <a:p>
            <a:pPr algn="r" marL="0" indent="0" lvl="0">
              <a:lnSpc>
                <a:spcPts val="5044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194696" y="3198650"/>
            <a:ext cx="14657731" cy="1356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74"/>
              </a:lnSpc>
            </a:pPr>
            <a:r>
              <a:rPr lang="en-US" sz="4481" i="true">
                <a:solidFill>
                  <a:srgbClr val="0B0351"/>
                </a:solidFill>
                <a:latin typeface="Times New Roman Condensed Italics"/>
                <a:ea typeface="Times New Roman Condensed Italics"/>
                <a:cs typeface="Times New Roman Condensed Italics"/>
                <a:sym typeface="Times New Roman Condensed Italics"/>
              </a:rPr>
              <a:t>IMAGE CLASSIFICATION OF FASHIONPRODUCTS </a:t>
            </a:r>
          </a:p>
          <a:p>
            <a:pPr algn="ctr" marL="0" indent="0" lvl="0">
              <a:lnSpc>
                <a:spcPts val="4974"/>
              </a:lnSpc>
            </a:pPr>
            <a:r>
              <a:rPr lang="en-US" sz="4481" i="true">
                <a:solidFill>
                  <a:srgbClr val="0B0351"/>
                </a:solidFill>
                <a:latin typeface="Times New Roman Condensed Italics"/>
                <a:ea typeface="Times New Roman Condensed Italics"/>
                <a:cs typeface="Times New Roman Condensed Italics"/>
                <a:sym typeface="Times New Roman Condensed Italics"/>
              </a:rPr>
              <a:t>FROM ADIDAS, UNIQLO, AND YAME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0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5426" y="230754"/>
            <a:ext cx="15821976" cy="9437302"/>
          </a:xfrm>
          <a:custGeom>
            <a:avLst/>
            <a:gdLst/>
            <a:ahLst/>
            <a:cxnLst/>
            <a:rect r="r" b="b" t="t" l="l"/>
            <a:pathLst>
              <a:path h="9437302" w="15821976">
                <a:moveTo>
                  <a:pt x="0" y="0"/>
                </a:moveTo>
                <a:lnTo>
                  <a:pt x="15821975" y="0"/>
                </a:lnTo>
                <a:lnTo>
                  <a:pt x="15821975" y="9437302"/>
                </a:lnTo>
                <a:lnTo>
                  <a:pt x="0" y="9437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733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0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6128" y="0"/>
            <a:ext cx="17575744" cy="9996204"/>
          </a:xfrm>
          <a:custGeom>
            <a:avLst/>
            <a:gdLst/>
            <a:ahLst/>
            <a:cxnLst/>
            <a:rect r="r" b="b" t="t" l="l"/>
            <a:pathLst>
              <a:path h="9996204" w="17575744">
                <a:moveTo>
                  <a:pt x="0" y="0"/>
                </a:moveTo>
                <a:lnTo>
                  <a:pt x="17575744" y="0"/>
                </a:lnTo>
                <a:lnTo>
                  <a:pt x="17575744" y="9996204"/>
                </a:lnTo>
                <a:lnTo>
                  <a:pt x="0" y="99962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0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3258606"/>
            <a:ext cx="5215343" cy="5063373"/>
          </a:xfrm>
          <a:custGeom>
            <a:avLst/>
            <a:gdLst/>
            <a:ahLst/>
            <a:cxnLst/>
            <a:rect r="r" b="b" t="t" l="l"/>
            <a:pathLst>
              <a:path h="5063373" w="5215343">
                <a:moveTo>
                  <a:pt x="0" y="0"/>
                </a:moveTo>
                <a:lnTo>
                  <a:pt x="5215343" y="0"/>
                </a:lnTo>
                <a:lnTo>
                  <a:pt x="5215343" y="5063373"/>
                </a:lnTo>
                <a:lnTo>
                  <a:pt x="0" y="50633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00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46739" y="1965021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9" y="0"/>
                </a:lnTo>
                <a:lnTo>
                  <a:pt x="63569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25430" y="662365"/>
            <a:ext cx="2842619" cy="3890176"/>
          </a:xfrm>
          <a:custGeom>
            <a:avLst/>
            <a:gdLst/>
            <a:ahLst/>
            <a:cxnLst/>
            <a:rect r="r" b="b" t="t" l="l"/>
            <a:pathLst>
              <a:path h="3890176" w="2842619">
                <a:moveTo>
                  <a:pt x="0" y="0"/>
                </a:moveTo>
                <a:lnTo>
                  <a:pt x="2842619" y="0"/>
                </a:lnTo>
                <a:lnTo>
                  <a:pt x="2842619" y="3890176"/>
                </a:lnTo>
                <a:lnTo>
                  <a:pt x="0" y="3890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68513" y="6171968"/>
            <a:ext cx="3006925" cy="4115032"/>
          </a:xfrm>
          <a:custGeom>
            <a:avLst/>
            <a:gdLst/>
            <a:ahLst/>
            <a:cxnLst/>
            <a:rect r="r" b="b" t="t" l="l"/>
            <a:pathLst>
              <a:path h="4115032" w="3006925">
                <a:moveTo>
                  <a:pt x="0" y="0"/>
                </a:moveTo>
                <a:lnTo>
                  <a:pt x="3006924" y="0"/>
                </a:lnTo>
                <a:lnTo>
                  <a:pt x="3006924" y="4115032"/>
                </a:lnTo>
                <a:lnTo>
                  <a:pt x="0" y="41150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17741" y="4703198"/>
            <a:ext cx="3618782" cy="3618782"/>
          </a:xfrm>
          <a:custGeom>
            <a:avLst/>
            <a:gdLst/>
            <a:ahLst/>
            <a:cxnLst/>
            <a:rect r="r" b="b" t="t" l="l"/>
            <a:pathLst>
              <a:path h="3618782" w="3618782">
                <a:moveTo>
                  <a:pt x="0" y="0"/>
                </a:moveTo>
                <a:lnTo>
                  <a:pt x="3618782" y="0"/>
                </a:lnTo>
                <a:lnTo>
                  <a:pt x="3618782" y="3618781"/>
                </a:lnTo>
                <a:lnTo>
                  <a:pt x="0" y="36187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29251" y="803817"/>
            <a:ext cx="3607272" cy="3607272"/>
          </a:xfrm>
          <a:custGeom>
            <a:avLst/>
            <a:gdLst/>
            <a:ahLst/>
            <a:cxnLst/>
            <a:rect r="r" b="b" t="t" l="l"/>
            <a:pathLst>
              <a:path h="3607272" w="3607272">
                <a:moveTo>
                  <a:pt x="0" y="0"/>
                </a:moveTo>
                <a:lnTo>
                  <a:pt x="3607272" y="0"/>
                </a:lnTo>
                <a:lnTo>
                  <a:pt x="3607272" y="3607271"/>
                </a:lnTo>
                <a:lnTo>
                  <a:pt x="0" y="36072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109189" y="553402"/>
            <a:ext cx="11377129" cy="1160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640"/>
              </a:lnSpc>
              <a:spcBef>
                <a:spcPct val="0"/>
              </a:spcBef>
            </a:pPr>
            <a:r>
              <a:rPr lang="en-US" b="true" sz="9000">
                <a:solidFill>
                  <a:srgbClr val="0B0351"/>
                </a:solidFill>
                <a:latin typeface="Oswald Bold"/>
                <a:ea typeface="Oswald Bold"/>
                <a:cs typeface="Oswald Bold"/>
                <a:sym typeface="Oswald Bold"/>
              </a:rPr>
              <a:t>IMAGES DATA LOOK LIKE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0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94597" y="1713548"/>
            <a:ext cx="7049403" cy="7707127"/>
          </a:xfrm>
          <a:custGeom>
            <a:avLst/>
            <a:gdLst/>
            <a:ahLst/>
            <a:cxnLst/>
            <a:rect r="r" b="b" t="t" l="l"/>
            <a:pathLst>
              <a:path h="7707127" w="7049403">
                <a:moveTo>
                  <a:pt x="0" y="0"/>
                </a:moveTo>
                <a:lnTo>
                  <a:pt x="7049403" y="0"/>
                </a:lnTo>
                <a:lnTo>
                  <a:pt x="7049403" y="7707126"/>
                </a:lnTo>
                <a:lnTo>
                  <a:pt x="0" y="77071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9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78849" y="2573543"/>
            <a:ext cx="1557192" cy="2151899"/>
          </a:xfrm>
          <a:custGeom>
            <a:avLst/>
            <a:gdLst/>
            <a:ahLst/>
            <a:cxnLst/>
            <a:rect r="r" b="b" t="t" l="l"/>
            <a:pathLst>
              <a:path h="2151899" w="1557192">
                <a:moveTo>
                  <a:pt x="0" y="0"/>
                </a:moveTo>
                <a:lnTo>
                  <a:pt x="1557192" y="0"/>
                </a:lnTo>
                <a:lnTo>
                  <a:pt x="1557192" y="2151899"/>
                </a:lnTo>
                <a:lnTo>
                  <a:pt x="0" y="21518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03793" y="553402"/>
            <a:ext cx="13150111" cy="1160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640"/>
              </a:lnSpc>
              <a:spcBef>
                <a:spcPct val="0"/>
              </a:spcBef>
            </a:pPr>
            <a:r>
              <a:rPr lang="en-US" b="true" sz="9000">
                <a:solidFill>
                  <a:srgbClr val="0B0351"/>
                </a:solidFill>
                <a:latin typeface="Oswald Bold"/>
                <a:ea typeface="Oswald Bold"/>
                <a:cs typeface="Oswald Bold"/>
                <a:sym typeface="Oswald Bold"/>
              </a:rPr>
              <a:t>DATA LABEL DISTRIBUTION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374470" y="3191188"/>
            <a:ext cx="6295092" cy="1221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30"/>
              </a:lnSpc>
            </a:pPr>
            <a:r>
              <a:rPr lang="en-US" b="true" sz="6600">
                <a:solidFill>
                  <a:srgbClr val="0B0351"/>
                </a:solidFill>
                <a:latin typeface="Oswald Bold"/>
                <a:ea typeface="Oswald Bold"/>
                <a:cs typeface="Oswald Bold"/>
                <a:sym typeface="Oswald Bold"/>
              </a:rPr>
              <a:t>LABEL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03084" y="1886646"/>
            <a:ext cx="8548769" cy="2853262"/>
          </a:xfrm>
          <a:custGeom>
            <a:avLst/>
            <a:gdLst/>
            <a:ahLst/>
            <a:cxnLst/>
            <a:rect r="r" b="b" t="t" l="l"/>
            <a:pathLst>
              <a:path h="2853262" w="8548769">
                <a:moveTo>
                  <a:pt x="0" y="0"/>
                </a:moveTo>
                <a:lnTo>
                  <a:pt x="8548769" y="0"/>
                </a:lnTo>
                <a:lnTo>
                  <a:pt x="8548769" y="2853261"/>
                </a:lnTo>
                <a:lnTo>
                  <a:pt x="0" y="28532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51050" y="4941351"/>
            <a:ext cx="13027370" cy="3501106"/>
          </a:xfrm>
          <a:custGeom>
            <a:avLst/>
            <a:gdLst/>
            <a:ahLst/>
            <a:cxnLst/>
            <a:rect r="r" b="b" t="t" l="l"/>
            <a:pathLst>
              <a:path h="3501106" w="13027370">
                <a:moveTo>
                  <a:pt x="0" y="0"/>
                </a:moveTo>
                <a:lnTo>
                  <a:pt x="13027370" y="0"/>
                </a:lnTo>
                <a:lnTo>
                  <a:pt x="13027370" y="3501105"/>
                </a:lnTo>
                <a:lnTo>
                  <a:pt x="0" y="35011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43155" y="521539"/>
            <a:ext cx="2216681" cy="2730212"/>
          </a:xfrm>
          <a:custGeom>
            <a:avLst/>
            <a:gdLst/>
            <a:ahLst/>
            <a:cxnLst/>
            <a:rect r="r" b="b" t="t" l="l"/>
            <a:pathLst>
              <a:path h="2730212" w="2216681">
                <a:moveTo>
                  <a:pt x="0" y="0"/>
                </a:moveTo>
                <a:lnTo>
                  <a:pt x="2216681" y="0"/>
                </a:lnTo>
                <a:lnTo>
                  <a:pt x="2216681" y="2730213"/>
                </a:lnTo>
                <a:lnTo>
                  <a:pt x="0" y="27302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26490"/>
            <a:ext cx="14749720" cy="1260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389"/>
              </a:lnSpc>
              <a:spcBef>
                <a:spcPct val="0"/>
              </a:spcBef>
            </a:pPr>
            <a:r>
              <a:rPr lang="en-US" b="true" sz="9781">
                <a:solidFill>
                  <a:srgbClr val="0B0351"/>
                </a:solidFill>
                <a:latin typeface="Oswald Bold"/>
                <a:ea typeface="Oswald Bold"/>
                <a:cs typeface="Oswald Bold"/>
                <a:sym typeface="Oswald Bold"/>
              </a:rPr>
              <a:t>TIỀN XỬ LÝ ẢNH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65757" y="8818782"/>
            <a:ext cx="4883198" cy="439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42"/>
              </a:lnSpc>
              <a:spcBef>
                <a:spcPct val="0"/>
              </a:spcBef>
            </a:pPr>
            <a:r>
              <a:rPr lang="en-US" b="true" sz="3481">
                <a:solidFill>
                  <a:srgbClr val="0B0351"/>
                </a:solidFill>
                <a:latin typeface="Oswald Bold"/>
                <a:ea typeface="Oswald Bold"/>
                <a:cs typeface="Oswald Bold"/>
                <a:sym typeface="Oswald Bold"/>
              </a:rPr>
              <a:t>CV2.INTER_LINEAR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02673" y="8818782"/>
            <a:ext cx="5756627" cy="439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42"/>
              </a:lnSpc>
              <a:spcBef>
                <a:spcPct val="0"/>
              </a:spcBef>
            </a:pPr>
            <a:r>
              <a:rPr lang="en-US" b="true" sz="3481">
                <a:solidFill>
                  <a:srgbClr val="0B0351"/>
                </a:solidFill>
                <a:latin typeface="Oswald Bold"/>
                <a:ea typeface="Oswald Bold"/>
                <a:cs typeface="Oswald Bold"/>
                <a:sym typeface="Oswald Bold"/>
              </a:rPr>
              <a:t>CV2.INTER_CUBIC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062221" y="8818782"/>
            <a:ext cx="5756627" cy="439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42"/>
              </a:lnSpc>
              <a:spcBef>
                <a:spcPct val="0"/>
              </a:spcBef>
            </a:pPr>
            <a:r>
              <a:rPr lang="en-US" b="true" sz="3481">
                <a:solidFill>
                  <a:srgbClr val="0B0351"/>
                </a:solidFill>
                <a:latin typeface="Oswald Bold"/>
                <a:ea typeface="Oswald Bold"/>
                <a:cs typeface="Oswald Bold"/>
                <a:sym typeface="Oswald Bold"/>
              </a:rPr>
              <a:t>CV2.INTER_LANCZOS4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5398" y="2219716"/>
            <a:ext cx="8588602" cy="3457953"/>
          </a:xfrm>
          <a:custGeom>
            <a:avLst/>
            <a:gdLst/>
            <a:ahLst/>
            <a:cxnLst/>
            <a:rect r="r" b="b" t="t" l="l"/>
            <a:pathLst>
              <a:path h="3457953" w="8588602">
                <a:moveTo>
                  <a:pt x="0" y="0"/>
                </a:moveTo>
                <a:lnTo>
                  <a:pt x="8588602" y="0"/>
                </a:lnTo>
                <a:lnTo>
                  <a:pt x="8588602" y="3457954"/>
                </a:lnTo>
                <a:lnTo>
                  <a:pt x="0" y="34579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4" t="0" r="-115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97114" y="5143500"/>
            <a:ext cx="7762186" cy="4453554"/>
          </a:xfrm>
          <a:custGeom>
            <a:avLst/>
            <a:gdLst/>
            <a:ahLst/>
            <a:cxnLst/>
            <a:rect r="r" b="b" t="t" l="l"/>
            <a:pathLst>
              <a:path h="4453554" w="7762186">
                <a:moveTo>
                  <a:pt x="0" y="0"/>
                </a:moveTo>
                <a:lnTo>
                  <a:pt x="7762186" y="0"/>
                </a:lnTo>
                <a:lnTo>
                  <a:pt x="7762186" y="4453554"/>
                </a:lnTo>
                <a:lnTo>
                  <a:pt x="0" y="44535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503397"/>
            <a:ext cx="19476761" cy="1222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102"/>
              </a:lnSpc>
              <a:spcBef>
                <a:spcPct val="0"/>
              </a:spcBef>
            </a:pPr>
            <a:r>
              <a:rPr lang="en-US" b="true" sz="9481">
                <a:solidFill>
                  <a:srgbClr val="0B0351"/>
                </a:solidFill>
                <a:latin typeface="Oswald Bold"/>
                <a:ea typeface="Oswald Bold"/>
                <a:cs typeface="Oswald Bold"/>
                <a:sym typeface="Oswald Bold"/>
              </a:rPr>
              <a:t>FEATURE EXTRACTION (HOG, SIFT, ...)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DAGjjyZKxKU</dc:identifier>
  <dcterms:modified xsi:type="dcterms:W3CDTF">2011-08-01T06:04:30Z</dcterms:modified>
  <cp:revision>1</cp:revision>
  <dc:title>Computer Vision</dc:title>
</cp:coreProperties>
</file>